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2"/>
  </p:notesMasterIdLst>
  <p:sldIdLst>
    <p:sldId id="256" r:id="rId2"/>
    <p:sldId id="258" r:id="rId3"/>
    <p:sldId id="396" r:id="rId4"/>
    <p:sldId id="399" r:id="rId5"/>
    <p:sldId id="400" r:id="rId6"/>
    <p:sldId id="402" r:id="rId7"/>
    <p:sldId id="403" r:id="rId8"/>
    <p:sldId id="401" r:id="rId9"/>
    <p:sldId id="404" r:id="rId10"/>
    <p:sldId id="405" r:id="rId11"/>
    <p:sldId id="427" r:id="rId12"/>
    <p:sldId id="428" r:id="rId13"/>
    <p:sldId id="421" r:id="rId14"/>
    <p:sldId id="406" r:id="rId15"/>
    <p:sldId id="407" r:id="rId16"/>
    <p:sldId id="410" r:id="rId17"/>
    <p:sldId id="408" r:id="rId18"/>
    <p:sldId id="409" r:id="rId19"/>
    <p:sldId id="411" r:id="rId20"/>
    <p:sldId id="413" r:id="rId21"/>
    <p:sldId id="414" r:id="rId22"/>
    <p:sldId id="415" r:id="rId23"/>
    <p:sldId id="417" r:id="rId24"/>
    <p:sldId id="418" r:id="rId25"/>
    <p:sldId id="416" r:id="rId26"/>
    <p:sldId id="429" r:id="rId27"/>
    <p:sldId id="422" r:id="rId28"/>
    <p:sldId id="424" r:id="rId29"/>
    <p:sldId id="425" r:id="rId30"/>
    <p:sldId id="426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/>
    <p:restoredTop sz="86089"/>
  </p:normalViewPr>
  <p:slideViewPr>
    <p:cSldViewPr snapToGrid="0">
      <p:cViewPr varScale="1">
        <p:scale>
          <a:sx n="92" d="100"/>
          <a:sy n="92" d="100"/>
        </p:scale>
        <p:origin x="12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873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817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920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187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85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409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ocs.python.org/3/library/random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Random Module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89373-BD56-D94B-B24F-8185567A7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157938" cy="4601183"/>
          </a:xfrm>
        </p:spPr>
        <p:txBody>
          <a:bodyPr/>
          <a:lstStyle/>
          <a:p>
            <a:r>
              <a:rPr lang="en-US" dirty="0"/>
              <a:t>Pseudorandom numbers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BC088A-0A59-0940-96C3-6E9CE3106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D19E4E-717F-6547-8D6F-2CCF70200D22}"/>
              </a:ext>
            </a:extLst>
          </p:cNvPr>
          <p:cNvGrpSpPr/>
          <p:nvPr/>
        </p:nvGrpSpPr>
        <p:grpSpPr>
          <a:xfrm>
            <a:off x="3542694" y="1063006"/>
            <a:ext cx="8229600" cy="2823286"/>
            <a:chOff x="457200" y="1619250"/>
            <a:chExt cx="8229600" cy="2823286"/>
          </a:xfrm>
        </p:grpSpPr>
        <p:pic>
          <p:nvPicPr>
            <p:cNvPr id="9" name="Content Placeholder 4">
              <a:extLst>
                <a:ext uri="{FF2B5EF4-FFF2-40B4-BE49-F238E27FC236}">
                  <a16:creationId xmlns:a16="http://schemas.microsoft.com/office/drawing/2014/main" id="{6A53280D-1BB2-8B49-9332-921234AF1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7273"/>
            <a:stretch/>
          </p:blipFill>
          <p:spPr>
            <a:xfrm>
              <a:off x="457200" y="1828803"/>
              <a:ext cx="8229600" cy="2613733"/>
            </a:xfrm>
            <a:prstGeom prst="rect">
              <a:avLst/>
            </a:prstGeom>
          </p:spPr>
        </p:pic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E4652B64-24F4-1D45-98F7-495FA4B4E1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5419"/>
            <a:stretch/>
          </p:blipFill>
          <p:spPr>
            <a:xfrm>
              <a:off x="457200" y="1619250"/>
              <a:ext cx="8229600" cy="1908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9114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89373-BD56-D94B-B24F-8185567A7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289775" cy="4601183"/>
          </a:xfrm>
        </p:spPr>
        <p:txBody>
          <a:bodyPr/>
          <a:lstStyle/>
          <a:p>
            <a:r>
              <a:rPr lang="en-US" dirty="0"/>
              <a:t>Pseudorandom numbers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BC088A-0A59-0940-96C3-6E9CE3106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D19E4E-717F-6547-8D6F-2CCF70200D22}"/>
              </a:ext>
            </a:extLst>
          </p:cNvPr>
          <p:cNvGrpSpPr/>
          <p:nvPr/>
        </p:nvGrpSpPr>
        <p:grpSpPr>
          <a:xfrm>
            <a:off x="3542694" y="1063006"/>
            <a:ext cx="8229600" cy="2823286"/>
            <a:chOff x="457200" y="1619250"/>
            <a:chExt cx="8229600" cy="2823286"/>
          </a:xfrm>
        </p:grpSpPr>
        <p:pic>
          <p:nvPicPr>
            <p:cNvPr id="9" name="Content Placeholder 4">
              <a:extLst>
                <a:ext uri="{FF2B5EF4-FFF2-40B4-BE49-F238E27FC236}">
                  <a16:creationId xmlns:a16="http://schemas.microsoft.com/office/drawing/2014/main" id="{6A53280D-1BB2-8B49-9332-921234AF1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7273"/>
            <a:stretch/>
          </p:blipFill>
          <p:spPr>
            <a:xfrm>
              <a:off x="457200" y="1828803"/>
              <a:ext cx="8229600" cy="2613733"/>
            </a:xfrm>
            <a:prstGeom prst="rect">
              <a:avLst/>
            </a:prstGeom>
          </p:spPr>
        </p:pic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E4652B64-24F4-1D45-98F7-495FA4B4E1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5419"/>
            <a:stretch/>
          </p:blipFill>
          <p:spPr>
            <a:xfrm>
              <a:off x="457200" y="1619250"/>
              <a:ext cx="8229600" cy="190884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5CB0C12-A606-FF47-8C5B-E37D8D3E8F68}"/>
              </a:ext>
            </a:extLst>
          </p:cNvPr>
          <p:cNvGrpSpPr/>
          <p:nvPr/>
        </p:nvGrpSpPr>
        <p:grpSpPr>
          <a:xfrm>
            <a:off x="6384379" y="1077520"/>
            <a:ext cx="4117917" cy="1879153"/>
            <a:chOff x="3301072" y="2122207"/>
            <a:chExt cx="4117917" cy="1879153"/>
          </a:xfrm>
        </p:grpSpPr>
        <p:pic>
          <p:nvPicPr>
            <p:cNvPr id="14" name="Content Placeholder 4">
              <a:extLst>
                <a:ext uri="{FF2B5EF4-FFF2-40B4-BE49-F238E27FC236}">
                  <a16:creationId xmlns:a16="http://schemas.microsoft.com/office/drawing/2014/main" id="{DA9F5EB5-2179-7C40-9350-24789B6F1A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4543" t="73026" r="36146" b="22259"/>
            <a:stretch/>
          </p:blipFill>
          <p:spPr>
            <a:xfrm>
              <a:off x="3301072" y="3804926"/>
              <a:ext cx="2412209" cy="196434"/>
            </a:xfrm>
            <a:prstGeom prst="rect">
              <a:avLst/>
            </a:prstGeom>
            <a:effectLst>
              <a:glow rad="101600">
                <a:srgbClr val="FFC000">
                  <a:alpha val="60000"/>
                </a:srgbClr>
              </a:glow>
            </a:effec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1EBE09D-D360-4746-94F4-A99A686DFDE9}"/>
                </a:ext>
              </a:extLst>
            </p:cNvPr>
            <p:cNvSpPr txBox="1"/>
            <p:nvPr/>
          </p:nvSpPr>
          <p:spPr>
            <a:xfrm>
              <a:off x="4994927" y="2122207"/>
              <a:ext cx="24240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“random number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generator” (RNG)</a:t>
              </a:r>
              <a:endParaRPr lang="en-US" sz="3600" dirty="0">
                <a:solidFill>
                  <a:srgbClr val="003470"/>
                </a:solidFill>
              </a:endParaRPr>
            </a:p>
          </p:txBody>
        </p:sp>
        <p:sp>
          <p:nvSpPr>
            <p:cNvPr id="16" name="Circular Arrow 15">
              <a:extLst>
                <a:ext uri="{FF2B5EF4-FFF2-40B4-BE49-F238E27FC236}">
                  <a16:creationId xmlns:a16="http://schemas.microsoft.com/office/drawing/2014/main" id="{F1037889-38D4-694A-8C4D-CDE716CE7A07}"/>
                </a:ext>
              </a:extLst>
            </p:cNvPr>
            <p:cNvSpPr/>
            <p:nvPr/>
          </p:nvSpPr>
          <p:spPr>
            <a:xfrm rot="14400000" flipH="1" flipV="1">
              <a:off x="4654847" y="2121245"/>
              <a:ext cx="1850349" cy="1859305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4004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89373-BD56-D94B-B24F-8185567A7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045072" cy="4601183"/>
          </a:xfrm>
        </p:spPr>
        <p:txBody>
          <a:bodyPr/>
          <a:lstStyle/>
          <a:p>
            <a:r>
              <a:rPr lang="en-US" dirty="0"/>
              <a:t>Pseudorandom numbers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8BC088A-0A59-0940-96C3-6E9CE3106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4800" dirty="0"/>
              <a:t>“random enough"</a:t>
            </a:r>
            <a:endParaRPr lang="en-US" sz="32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D19E4E-717F-6547-8D6F-2CCF70200D22}"/>
              </a:ext>
            </a:extLst>
          </p:cNvPr>
          <p:cNvGrpSpPr/>
          <p:nvPr/>
        </p:nvGrpSpPr>
        <p:grpSpPr>
          <a:xfrm>
            <a:off x="3542694" y="1063006"/>
            <a:ext cx="8229600" cy="2823286"/>
            <a:chOff x="457200" y="1619250"/>
            <a:chExt cx="8229600" cy="2823286"/>
          </a:xfrm>
        </p:grpSpPr>
        <p:pic>
          <p:nvPicPr>
            <p:cNvPr id="9" name="Content Placeholder 4">
              <a:extLst>
                <a:ext uri="{FF2B5EF4-FFF2-40B4-BE49-F238E27FC236}">
                  <a16:creationId xmlns:a16="http://schemas.microsoft.com/office/drawing/2014/main" id="{6A53280D-1BB2-8B49-9332-921234AF1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7273"/>
            <a:stretch/>
          </p:blipFill>
          <p:spPr>
            <a:xfrm>
              <a:off x="457200" y="1828803"/>
              <a:ext cx="8229600" cy="2613733"/>
            </a:xfrm>
            <a:prstGeom prst="rect">
              <a:avLst/>
            </a:prstGeom>
          </p:spPr>
        </p:pic>
        <p:pic>
          <p:nvPicPr>
            <p:cNvPr id="10" name="Content Placeholder 4">
              <a:extLst>
                <a:ext uri="{FF2B5EF4-FFF2-40B4-BE49-F238E27FC236}">
                  <a16:creationId xmlns:a16="http://schemas.microsoft.com/office/drawing/2014/main" id="{E4652B64-24F4-1D45-98F7-495FA4B4E1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5419"/>
            <a:stretch/>
          </p:blipFill>
          <p:spPr>
            <a:xfrm>
              <a:off x="457200" y="1619250"/>
              <a:ext cx="8229600" cy="190884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5CB0C12-A606-FF47-8C5B-E37D8D3E8F68}"/>
              </a:ext>
            </a:extLst>
          </p:cNvPr>
          <p:cNvGrpSpPr/>
          <p:nvPr/>
        </p:nvGrpSpPr>
        <p:grpSpPr>
          <a:xfrm>
            <a:off x="6384379" y="1077520"/>
            <a:ext cx="4117917" cy="1879153"/>
            <a:chOff x="3301072" y="2122207"/>
            <a:chExt cx="4117917" cy="1879153"/>
          </a:xfrm>
        </p:grpSpPr>
        <p:pic>
          <p:nvPicPr>
            <p:cNvPr id="14" name="Content Placeholder 4">
              <a:extLst>
                <a:ext uri="{FF2B5EF4-FFF2-40B4-BE49-F238E27FC236}">
                  <a16:creationId xmlns:a16="http://schemas.microsoft.com/office/drawing/2014/main" id="{DA9F5EB5-2179-7C40-9350-24789B6F1A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4543" t="73026" r="36146" b="22259"/>
            <a:stretch/>
          </p:blipFill>
          <p:spPr>
            <a:xfrm>
              <a:off x="3301072" y="3804926"/>
              <a:ext cx="2412209" cy="196434"/>
            </a:xfrm>
            <a:prstGeom prst="rect">
              <a:avLst/>
            </a:prstGeom>
            <a:effectLst>
              <a:glow rad="101600">
                <a:srgbClr val="FFC000">
                  <a:alpha val="60000"/>
                </a:srgbClr>
              </a:glow>
            </a:effec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1EBE09D-D360-4746-94F4-A99A686DFDE9}"/>
                </a:ext>
              </a:extLst>
            </p:cNvPr>
            <p:cNvSpPr txBox="1"/>
            <p:nvPr/>
          </p:nvSpPr>
          <p:spPr>
            <a:xfrm>
              <a:off x="4994927" y="2122207"/>
              <a:ext cx="24240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“random number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generator” (RNG)</a:t>
              </a:r>
              <a:endParaRPr lang="en-US" sz="3600" dirty="0">
                <a:solidFill>
                  <a:srgbClr val="003470"/>
                </a:solidFill>
              </a:endParaRPr>
            </a:p>
          </p:txBody>
        </p:sp>
        <p:sp>
          <p:nvSpPr>
            <p:cNvPr id="16" name="Circular Arrow 15">
              <a:extLst>
                <a:ext uri="{FF2B5EF4-FFF2-40B4-BE49-F238E27FC236}">
                  <a16:creationId xmlns:a16="http://schemas.microsoft.com/office/drawing/2014/main" id="{F1037889-38D4-694A-8C4D-CDE716CE7A07}"/>
                </a:ext>
              </a:extLst>
            </p:cNvPr>
            <p:cNvSpPr/>
            <p:nvPr/>
          </p:nvSpPr>
          <p:spPr>
            <a:xfrm rot="14400000" flipH="1" flipV="1">
              <a:off x="4654847" y="2121245"/>
              <a:ext cx="1850349" cy="1859305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0557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2468" y="1691168"/>
            <a:ext cx="7030961" cy="3475663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3200" dirty="0">
                <a:solidFill>
                  <a:schemeClr val="lt1"/>
                </a:solidFill>
              </a:rPr>
              <a:t>How could a deterministic machine 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chemeClr val="lt1"/>
                </a:solidFill>
              </a:rPr>
              <a:t>generate a (seemingly) random value?</a:t>
            </a:r>
          </a:p>
        </p:txBody>
      </p:sp>
    </p:spTree>
    <p:extLst>
      <p:ext uri="{BB962C8B-B14F-4D97-AF65-F5344CB8AC3E}">
        <p14:creationId xmlns:p14="http://schemas.microsoft.com/office/powerpoint/2010/main" val="1122489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E42BA-0A56-B547-91AE-350F2AA62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9EDA9-7A1D-1245-9326-8B7F4BEF9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Python’s built-in RNG can be accessed through the </a:t>
            </a:r>
            <a:r>
              <a:rPr lang="en-US" sz="2800" b="1" dirty="0">
                <a:latin typeface="Courier" pitchFamily="2" charset="0"/>
              </a:rPr>
              <a:t>random</a:t>
            </a:r>
            <a:r>
              <a:rPr lang="en-US" sz="2800" dirty="0"/>
              <a:t> module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This module contains several useful functions, all of which are documented here:</a:t>
            </a:r>
          </a:p>
          <a:p>
            <a:pPr marL="0" indent="0" algn="ctr">
              <a:buNone/>
            </a:pPr>
            <a:r>
              <a:rPr lang="en-US" sz="2800" dirty="0">
                <a:hlinkClick r:id="rId2"/>
              </a:rPr>
              <a:t>https://docs.python.org/3/library/random.html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D5C655-6652-4B47-8383-D53F8FC1D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9268" y="1838394"/>
            <a:ext cx="67437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461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A4AAD-F033-2F44-8E11-A587C0CF3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a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float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5A7A1-31CB-E548-8E98-8043BE046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611532" cy="5120640"/>
          </a:xfrm>
        </p:spPr>
        <p:txBody>
          <a:bodyPr anchor="t">
            <a:normAutofit/>
          </a:bodyPr>
          <a:lstStyle/>
          <a:p>
            <a:r>
              <a:rPr lang="en-US" sz="2800" dirty="0"/>
              <a:t>The simplest way to get a random number is by calling the </a:t>
            </a:r>
            <a:r>
              <a:rPr lang="en-US" sz="2800" b="1" dirty="0">
                <a:latin typeface="Courier" pitchFamily="2" charset="0"/>
              </a:rPr>
              <a:t>.random()</a:t>
            </a:r>
            <a:r>
              <a:rPr lang="en-US" sz="2800" dirty="0"/>
              <a:t> function: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This always returns a float with </a:t>
            </a:r>
            <a:r>
              <a:rPr lang="en-US" sz="2800" b="1" dirty="0"/>
              <a:t>a value in [0.0, 1)</a:t>
            </a:r>
          </a:p>
          <a:p>
            <a:r>
              <a:rPr lang="en-US" sz="2800" dirty="0"/>
              <a:t>Particularly useful for setting probabilities: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963F2F-F9E7-4042-B41B-2B20964C0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1368" y="1603048"/>
            <a:ext cx="6731000" cy="2768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6E2DBC-CF22-2441-86F6-99670D1BA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2268" y="5110588"/>
            <a:ext cx="5037946" cy="8778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6AC4F6-AAC9-8810-685C-F3EEC36AA76C}"/>
              </a:ext>
            </a:extLst>
          </p:cNvPr>
          <p:cNvSpPr txBox="1"/>
          <p:nvPr/>
        </p:nvSpPr>
        <p:spPr>
          <a:xfrm>
            <a:off x="8132617" y="5110893"/>
            <a:ext cx="56804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&lt;=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0F8A69-67AD-69D2-A649-37EB0D23A88B}"/>
              </a:ext>
            </a:extLst>
          </p:cNvPr>
          <p:cNvSpPr/>
          <p:nvPr/>
        </p:nvSpPr>
        <p:spPr>
          <a:xfrm>
            <a:off x="4779818" y="5110893"/>
            <a:ext cx="734291" cy="461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606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55681-1101-CA49-A97C-C93988088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10-minute exercise: coin flip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5D3A8-226E-3541-842B-48E2BC7F0B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1" y="864108"/>
            <a:ext cx="8586280" cy="5120640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Use the </a:t>
            </a:r>
            <a:r>
              <a:rPr lang="en-US" sz="2800" b="1" dirty="0">
                <a:latin typeface="Courier" pitchFamily="2" charset="0"/>
              </a:rPr>
              <a:t>.random()</a:t>
            </a:r>
            <a:r>
              <a:rPr lang="en-US" sz="2800" dirty="0"/>
              <a:t> function from the </a:t>
            </a:r>
            <a:r>
              <a:rPr lang="en-US" sz="2800" b="1" dirty="0">
                <a:latin typeface="Courier" pitchFamily="2" charset="0"/>
              </a:rPr>
              <a:t>random</a:t>
            </a:r>
            <a:r>
              <a:rPr lang="en-US" sz="2800" dirty="0"/>
              <a:t> module         </a:t>
            </a:r>
          </a:p>
          <a:p>
            <a:pPr marL="0" indent="0" algn="ctr">
              <a:buNone/>
            </a:pPr>
            <a:r>
              <a:rPr lang="en-US" sz="2800" dirty="0"/>
              <a:t> to write a program that prints </a:t>
            </a:r>
            <a:r>
              <a:rPr lang="en-US" sz="2800" b="1" dirty="0">
                <a:latin typeface="Courier" pitchFamily="2" charset="0"/>
              </a:rPr>
              <a:t>HEADS</a:t>
            </a:r>
            <a:r>
              <a:rPr lang="en-US" sz="2800" dirty="0"/>
              <a:t> 50% of the time       </a:t>
            </a:r>
          </a:p>
          <a:p>
            <a:pPr marL="0" indent="0" algn="ctr">
              <a:buNone/>
            </a:pPr>
            <a:r>
              <a:rPr lang="en-US" sz="2800" dirty="0"/>
              <a:t>and </a:t>
            </a:r>
            <a:r>
              <a:rPr lang="en-US" sz="2800" b="1" dirty="0">
                <a:latin typeface="Courier" pitchFamily="2" charset="0"/>
              </a:rPr>
              <a:t>TAILS</a:t>
            </a:r>
            <a:r>
              <a:rPr lang="en-US" sz="2800" dirty="0"/>
              <a:t> the remaining 50% of the time</a:t>
            </a:r>
          </a:p>
          <a:p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B943CF-9190-5543-85ED-7862633764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8" t="20023" r="54466" b="25474"/>
          <a:stretch/>
        </p:blipFill>
        <p:spPr>
          <a:xfrm>
            <a:off x="5710414" y="3484982"/>
            <a:ext cx="1884705" cy="18085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274D2E-37CB-8F43-BE65-32FDE487D8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</a:blip>
          <a:srcRect l="53919" t="20023" r="7089" b="25474"/>
          <a:stretch/>
        </p:blipFill>
        <p:spPr>
          <a:xfrm>
            <a:off x="7725746" y="3429000"/>
            <a:ext cx="1884705" cy="196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050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6570" y="2040454"/>
            <a:ext cx="7047897" cy="2777091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What if we wanted a random float</a:t>
            </a:r>
          </a:p>
          <a:p>
            <a:pPr marL="0" indent="0" algn="ctr">
              <a:buNone/>
            </a:pPr>
            <a:r>
              <a:rPr lang="en-US" sz="3200" b="1" dirty="0"/>
              <a:t>in a different range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92068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26824-C53F-814C-AA14-A0306F096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floats in other ranges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1B712-E6D7-6B41-97FA-932619844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Just use math!</a:t>
            </a:r>
          </a:p>
          <a:p>
            <a:r>
              <a:rPr lang="en-US" sz="2800" b="1" dirty="0"/>
              <a:t>Example</a:t>
            </a:r>
            <a:r>
              <a:rPr lang="en-US" sz="2800" dirty="0"/>
              <a:t>: imagine a homework assignment is scored out of 100 points (partial points allowed, and you get 10 points for writing your name)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22496-8C66-7D49-BCCC-C61383576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968" y="2700384"/>
            <a:ext cx="7543800" cy="30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878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B3BDD-3E19-6044-9890-6DD5793EA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a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integer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B5475-13AB-B846-BA91-33F60FBA9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We could multiply, add and call </a:t>
            </a:r>
            <a:r>
              <a:rPr lang="en-US" sz="2800" b="1" dirty="0" err="1">
                <a:latin typeface="Courier" pitchFamily="2" charset="0"/>
              </a:rPr>
              <a:t>int</a:t>
            </a:r>
            <a:r>
              <a:rPr lang="en-US" sz="2800" b="1" dirty="0">
                <a:latin typeface="Courier" pitchFamily="2" charset="0"/>
              </a:rPr>
              <a:t>(...)</a:t>
            </a:r>
            <a:r>
              <a:rPr lang="en-US" sz="2800" dirty="0"/>
              <a:t> to get a random integer using </a:t>
            </a:r>
            <a:r>
              <a:rPr lang="en-US" sz="2800" b="1" dirty="0">
                <a:latin typeface="Courier" pitchFamily="2" charset="0"/>
              </a:rPr>
              <a:t>.random()</a:t>
            </a:r>
            <a:r>
              <a:rPr lang="en-US" sz="2800" dirty="0"/>
              <a:t>, but there’s no need!</a:t>
            </a:r>
          </a:p>
          <a:p>
            <a:r>
              <a:rPr lang="en-US" sz="2800" dirty="0"/>
              <a:t>The </a:t>
            </a:r>
            <a:r>
              <a:rPr lang="en-US" sz="2800" b="1" dirty="0">
                <a:latin typeface="Courier" pitchFamily="2" charset="0"/>
              </a:rPr>
              <a:t>.</a:t>
            </a:r>
            <a:r>
              <a:rPr lang="en-US" sz="2800" b="1" dirty="0" err="1">
                <a:latin typeface="Courier" pitchFamily="2" charset="0"/>
                <a:cs typeface="Courier New" panose="02070309020205020404" pitchFamily="49" charset="0"/>
              </a:rPr>
              <a:t>randint</a:t>
            </a:r>
            <a:r>
              <a:rPr lang="en-US" sz="2800" b="1" dirty="0">
                <a:latin typeface="Courier" pitchFamily="2" charset="0"/>
                <a:cs typeface="Courier New" panose="02070309020205020404" pitchFamily="49" charset="0"/>
              </a:rPr>
              <a:t>(...)</a:t>
            </a:r>
            <a:r>
              <a:rPr lang="en-US" sz="2800" dirty="0"/>
              <a:t> function takes two arguments </a:t>
            </a:r>
            <a:r>
              <a:rPr lang="en-US" sz="2800" b="1" dirty="0">
                <a:latin typeface="Courier" pitchFamily="2" charset="0"/>
              </a:rPr>
              <a:t>min</a:t>
            </a:r>
            <a:r>
              <a:rPr lang="en-US" sz="2800" dirty="0"/>
              <a:t> and </a:t>
            </a:r>
            <a:r>
              <a:rPr lang="en-US" sz="2800" b="1" dirty="0">
                <a:latin typeface="Courier" pitchFamily="2" charset="0"/>
              </a:rPr>
              <a:t>max</a:t>
            </a:r>
            <a:r>
              <a:rPr lang="en-US" sz="2800" dirty="0"/>
              <a:t>, returns an integer in </a:t>
            </a:r>
            <a:r>
              <a:rPr lang="en-US" sz="2800" b="1" dirty="0">
                <a:latin typeface="Courier" pitchFamily="2" charset="0"/>
              </a:rPr>
              <a:t>[min, max]</a:t>
            </a:r>
            <a:r>
              <a:rPr lang="en-US" sz="2800" dirty="0"/>
              <a:t> (inclusive):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BA5A16-3349-DA45-8F6B-532A81FFC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168" y="3424428"/>
            <a:ext cx="7899400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22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 is random?</a:t>
            </a:r>
          </a:p>
          <a:p>
            <a:r>
              <a:rPr lang="en-US" sz="2800" dirty="0"/>
              <a:t>The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random</a:t>
            </a:r>
            <a:r>
              <a:rPr lang="en-US" sz="2800" dirty="0"/>
              <a:t> module </a:t>
            </a:r>
          </a:p>
        </p:txBody>
      </p:sp>
    </p:spTree>
    <p:extLst>
      <p:ext uri="{BB962C8B-B14F-4D97-AF65-F5344CB8AC3E}">
        <p14:creationId xmlns:p14="http://schemas.microsoft.com/office/powerpoint/2010/main" val="206509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7FB5809-4989-3E58-1BAF-A4597BCB5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6570" y="2040454"/>
            <a:ext cx="7047897" cy="2777091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How could we use this to choose a </a:t>
            </a:r>
            <a:r>
              <a:rPr lang="en-US" sz="3200" b="1" dirty="0"/>
              <a:t>random item from a list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898006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03934-CB69-4C4A-98C4-3F2E718E4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item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92A5F-C29D-8341-BDC0-517BADBFE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Unsurprisingly, other people have also noticed that this would be a useful feature… so there’s a function for that!</a:t>
            </a:r>
          </a:p>
          <a:p>
            <a:r>
              <a:rPr lang="en-US" sz="2800" dirty="0"/>
              <a:t>The </a:t>
            </a:r>
            <a:r>
              <a:rPr lang="en-US" sz="2800" b="1" dirty="0">
                <a:latin typeface="Courier" pitchFamily="2" charset="0"/>
              </a:rPr>
              <a:t>.choice(...)</a:t>
            </a:r>
            <a:r>
              <a:rPr lang="en-US" sz="2800" dirty="0"/>
              <a:t> function takes in a </a:t>
            </a:r>
            <a:r>
              <a:rPr lang="en-US" sz="2800" b="1" dirty="0">
                <a:latin typeface="Courier" pitchFamily="2" charset="0"/>
              </a:rPr>
              <a:t>list</a:t>
            </a:r>
            <a:r>
              <a:rPr lang="en-US" sz="2800" dirty="0"/>
              <a:t>, and returns a randomly selected element: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44B3F-0E65-9F4F-BD11-72B4336D8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168" y="2951713"/>
            <a:ext cx="78994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39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B292B-9DB1-5F4D-8026-60CD45D0B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common gotcha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C7077-8881-5049-8A3A-A137F90F5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The </a:t>
            </a:r>
            <a:r>
              <a:rPr lang="en-US" sz="2800" b="1" dirty="0">
                <a:latin typeface="Courier" pitchFamily="2" charset="0"/>
              </a:rPr>
              <a:t>.choice(...)</a:t>
            </a:r>
            <a:r>
              <a:rPr lang="en-US" sz="2800" dirty="0"/>
              <a:t> function only works when given a </a:t>
            </a:r>
            <a:r>
              <a:rPr lang="en-US" sz="2800" b="1" dirty="0">
                <a:latin typeface="Courier" pitchFamily="2" charset="0"/>
              </a:rPr>
              <a:t>list-like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object</a:t>
            </a:r>
            <a:r>
              <a:rPr lang="en-US" sz="2800" b="1" dirty="0"/>
              <a:t>:</a:t>
            </a:r>
          </a:p>
          <a:p>
            <a:r>
              <a:rPr lang="en-US" sz="2800" dirty="0"/>
              <a:t>Don’t forget the brackets!</a:t>
            </a: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E5E70D-8C45-824E-BE7D-9EF0501E8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357" y="2180382"/>
            <a:ext cx="7900416" cy="29040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B730B0-8979-B042-B37E-A4E6672A599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59115" y="4372517"/>
            <a:ext cx="6438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629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1323" y="2187212"/>
            <a:ext cx="6639075" cy="2474432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What happens if we </a:t>
            </a:r>
          </a:p>
          <a:p>
            <a:pPr marL="0" indent="0" algn="ctr">
              <a:buNone/>
            </a:pPr>
            <a:r>
              <a:rPr lang="en-US" sz="3200" b="1" dirty="0"/>
              <a:t>call </a:t>
            </a:r>
            <a:r>
              <a:rPr lang="en-US" sz="3200" b="1" dirty="0">
                <a:latin typeface="Courier" pitchFamily="2" charset="0"/>
              </a:rPr>
              <a:t>.choice(...)</a:t>
            </a:r>
            <a:r>
              <a:rPr lang="en-US" sz="3200" b="1" dirty="0"/>
              <a:t> on a string?</a:t>
            </a:r>
          </a:p>
        </p:txBody>
      </p:sp>
    </p:spTree>
    <p:extLst>
      <p:ext uri="{BB962C8B-B14F-4D97-AF65-F5344CB8AC3E}">
        <p14:creationId xmlns:p14="http://schemas.microsoft.com/office/powerpoint/2010/main" val="39866183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B292B-9DB1-5F4D-8026-60CD45D0B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ourier" pitchFamily="2" charset="0"/>
              </a:rPr>
              <a:t>.choice(...)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on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C7077-8881-5049-8A3A-A137F90F5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Strings are </a:t>
            </a:r>
            <a:r>
              <a:rPr lang="en-US" sz="2800" b="1" dirty="0">
                <a:latin typeface="Courier" pitchFamily="2" charset="0"/>
              </a:rPr>
              <a:t>list-like!</a:t>
            </a:r>
            <a:endParaRPr lang="en-US" sz="2800" b="1" dirty="0"/>
          </a:p>
          <a:p>
            <a:r>
              <a:rPr lang="en-US" sz="2800" dirty="0"/>
              <a:t>The “items” in a string are the individual characters, so this is what </a:t>
            </a:r>
            <a:r>
              <a:rPr lang="en-US" sz="2800" b="1" dirty="0">
                <a:latin typeface="Courier" pitchFamily="2" charset="0"/>
              </a:rPr>
              <a:t>.choice(...)</a:t>
            </a:r>
            <a:r>
              <a:rPr lang="en-US" sz="2800" dirty="0"/>
              <a:t> chooses between:</a:t>
            </a: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endParaRPr lang="en-US" sz="20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E5E70D-8C45-824E-BE7D-9EF0501E8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6660" y="2817128"/>
            <a:ext cx="7900416" cy="316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3814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53B32-4DFC-AF45-8619-0BA59E2B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testing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9B293-02B9-6F45-BBFB-1018D0C0E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It can be really challenging to </a:t>
            </a:r>
            <a:r>
              <a:rPr lang="en-US" sz="2800" b="1" dirty="0"/>
              <a:t>test</a:t>
            </a:r>
            <a:r>
              <a:rPr lang="en-US" sz="2800" dirty="0"/>
              <a:t> a program that </a:t>
            </a:r>
            <a:r>
              <a:rPr lang="en-US" sz="2800" b="1" dirty="0"/>
              <a:t>behaves differently</a:t>
            </a:r>
            <a:r>
              <a:rPr lang="en-US" sz="2800" dirty="0"/>
              <a:t> every time you run it</a:t>
            </a:r>
          </a:p>
          <a:p>
            <a:r>
              <a:rPr lang="en-US" sz="2800" dirty="0"/>
              <a:t>In order to solve this, we can tell python precisely how to generate its (not-so-random-anymore) random numbers using a parameter called a </a:t>
            </a:r>
            <a:r>
              <a:rPr lang="en-US" sz="2800" b="1" dirty="0"/>
              <a:t>seed</a:t>
            </a:r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979917-3BFE-964F-8F49-0E208D757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4964" y="3134182"/>
            <a:ext cx="8039100" cy="3987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731CCDF-10EC-EB49-B421-FB519549E1F8}"/>
              </a:ext>
            </a:extLst>
          </p:cNvPr>
          <p:cNvSpPr/>
          <p:nvPr/>
        </p:nvSpPr>
        <p:spPr>
          <a:xfrm>
            <a:off x="4387461" y="4258585"/>
            <a:ext cx="2687216" cy="3172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436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53B32-4DFC-AF45-8619-0BA59E2BA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testing </a:t>
            </a:r>
            <a:r>
              <a:rPr lang="en-US" b="1" dirty="0">
                <a:latin typeface="Courier" pitchFamily="2" charset="0"/>
              </a:rPr>
              <a:t>random</a:t>
            </a:r>
            <a:r>
              <a:rPr lang="en-US" dirty="0"/>
              <a:t>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9B293-02B9-6F45-BBFB-1018D0C0E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It can be really challenging to </a:t>
            </a:r>
            <a:r>
              <a:rPr lang="en-US" sz="2800" b="1" dirty="0"/>
              <a:t>test</a:t>
            </a:r>
            <a:r>
              <a:rPr lang="en-US" sz="2800" dirty="0"/>
              <a:t> a program that </a:t>
            </a:r>
            <a:r>
              <a:rPr lang="en-US" sz="2800" b="1" dirty="0"/>
              <a:t>behaves differently</a:t>
            </a:r>
            <a:r>
              <a:rPr lang="en-US" sz="2800" dirty="0"/>
              <a:t> every time you run it</a:t>
            </a:r>
          </a:p>
          <a:p>
            <a:r>
              <a:rPr lang="en-US" sz="2800" dirty="0"/>
              <a:t>In order to solve this, we can tell python precisely how to generate its (not-so-random-anymore) random numbers using a parameter called a </a:t>
            </a:r>
            <a:r>
              <a:rPr lang="en-US" sz="2800" b="1" dirty="0"/>
              <a:t>seed</a:t>
            </a:r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979917-3BFE-964F-8F49-0E208D757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4964" y="3134182"/>
            <a:ext cx="80391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1665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</a:t>
            </a:r>
            <a:r>
              <a:rPr lang="en-US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 dirty="0"/>
              <a:t>ing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800" dirty="0"/>
              <a:t>So far, we’ve always </a:t>
            </a:r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 sz="2800" dirty="0"/>
              <a:t>ed modules like this: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318" y="2006092"/>
            <a:ext cx="80391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6394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</a:t>
            </a:r>
            <a:r>
              <a:rPr lang="en-US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 dirty="0"/>
              <a:t>ing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 fontScale="92500"/>
          </a:bodyPr>
          <a:lstStyle/>
          <a:p>
            <a:r>
              <a:rPr lang="en-US" sz="2800" dirty="0"/>
              <a:t>To use a function, we need to specify the </a:t>
            </a:r>
            <a:r>
              <a:rPr lang="en-US" sz="2800" b="1" dirty="0"/>
              <a:t>module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4800" dirty="0"/>
          </a:p>
          <a:p>
            <a:r>
              <a:rPr lang="en-US" sz="2800" dirty="0"/>
              <a:t>This prevents “name clashes” (i.e. if two functions have the same name, the second one overwrites the first)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935" y="1123837"/>
            <a:ext cx="8039100" cy="3987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3" t="18719" r="62453" b="73374"/>
          <a:stretch/>
        </p:blipFill>
        <p:spPr>
          <a:xfrm>
            <a:off x="5485023" y="1870334"/>
            <a:ext cx="1119352" cy="315310"/>
          </a:xfrm>
          <a:prstGeom prst="rect">
            <a:avLst/>
          </a:prstGeom>
          <a:effectLst>
            <a:glow rad="101600">
              <a:srgbClr val="00B0F0">
                <a:alpha val="60000"/>
              </a:srgbClr>
            </a:glo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42" t="47383" r="43921" b="44710"/>
          <a:stretch/>
        </p:blipFill>
        <p:spPr>
          <a:xfrm>
            <a:off x="7030045" y="3013334"/>
            <a:ext cx="1064172" cy="315310"/>
          </a:xfrm>
          <a:prstGeom prst="rect">
            <a:avLst/>
          </a:prstGeom>
          <a:effectLst>
            <a:glow rad="101600">
              <a:srgbClr val="00B0F0">
                <a:alpha val="60000"/>
              </a:srgbClr>
            </a:glo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3" t="28161" r="66866" b="63866"/>
          <a:stretch/>
        </p:blipFill>
        <p:spPr>
          <a:xfrm>
            <a:off x="5485023" y="2248707"/>
            <a:ext cx="764628" cy="317936"/>
          </a:xfrm>
          <a:prstGeom prst="rect">
            <a:avLst/>
          </a:prstGeom>
          <a:effectLst>
            <a:glow rad="101600">
              <a:srgbClr val="A325BE">
                <a:alpha val="60000"/>
              </a:srgbClr>
            </a:glo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4" t="57549" r="69121" b="35335"/>
          <a:stretch/>
        </p:blipFill>
        <p:spPr>
          <a:xfrm>
            <a:off x="5358899" y="3415355"/>
            <a:ext cx="709448" cy="283779"/>
          </a:xfrm>
          <a:prstGeom prst="rect">
            <a:avLst/>
          </a:prstGeom>
          <a:effectLst>
            <a:glow rad="101600">
              <a:srgbClr val="A325BE">
                <a:alpha val="6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15536914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</a:t>
            </a:r>
            <a:r>
              <a:rPr lang="en-US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 dirty="0"/>
              <a:t>ing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Autofit/>
          </a:bodyPr>
          <a:lstStyle/>
          <a:p>
            <a:r>
              <a:rPr lang="en-US" sz="2800" dirty="0"/>
              <a:t>However, there’s also </a:t>
            </a:r>
            <a:r>
              <a:rPr lang="en-US" sz="2800" b="1" dirty="0"/>
              <a:t>another way</a:t>
            </a:r>
            <a:r>
              <a:rPr lang="en-US" sz="2800" dirty="0"/>
              <a:t>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4800" dirty="0"/>
          </a:p>
          <a:p>
            <a:r>
              <a:rPr lang="en-US" sz="2800" dirty="0"/>
              <a:t>This is useful if we only need specific functions and we want to save ourselves some typing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318" y="1278496"/>
            <a:ext cx="80391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579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9089" y="1921417"/>
            <a:ext cx="5559523" cy="301516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What does it mean</a:t>
            </a:r>
          </a:p>
          <a:p>
            <a:pPr marL="0" indent="0" algn="ctr">
              <a:buNone/>
            </a:pPr>
            <a:r>
              <a:rPr lang="en-US" sz="3200" dirty="0"/>
              <a:t>for something to be </a:t>
            </a:r>
            <a:r>
              <a:rPr lang="en-US" sz="3200" b="1" dirty="0"/>
              <a:t>random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293734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</a:t>
            </a:r>
            <a:r>
              <a:rPr lang="en-US"/>
              <a:t>on </a:t>
            </a:r>
            <a:r>
              <a:rPr lang="en-US" b="1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/>
              <a:t>ing </a:t>
            </a:r>
            <a:r>
              <a:rPr lang="en-US" dirty="0"/>
              <a:t>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Autofit/>
          </a:bodyPr>
          <a:lstStyle/>
          <a:p>
            <a:r>
              <a:rPr lang="en-US" sz="2800" dirty="0"/>
              <a:t>We can use * to import </a:t>
            </a:r>
            <a:r>
              <a:rPr lang="en-US" sz="2800" b="1" dirty="0"/>
              <a:t>everything</a:t>
            </a:r>
            <a:r>
              <a:rPr lang="en-US" sz="2800" dirty="0"/>
              <a:t> from a module :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4800" dirty="0"/>
          </a:p>
          <a:p>
            <a:r>
              <a:rPr lang="en-US" sz="2800" dirty="0"/>
              <a:t>Again, just be cautious of name clashes</a:t>
            </a:r>
            <a:r>
              <a:rPr lang="mr-IN" sz="2800" dirty="0"/>
              <a:t>…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318" y="1626839"/>
            <a:ext cx="80391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219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48C0A-B4BA-1144-B766-79BD22CA6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#1: even distribution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8C8658-9735-6845-AA90-7E1F0A348F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1886" y="1123837"/>
            <a:ext cx="6531428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793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02824-A242-434C-B5C8-267D9D6A6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#1: even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84B5E2-DA8E-5D47-AD01-074AF04CA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Every value has an </a:t>
            </a:r>
            <a:r>
              <a:rPr lang="en-US" sz="2800" b="1" dirty="0"/>
              <a:t>equal chance </a:t>
            </a:r>
            <a:r>
              <a:rPr lang="en-US" sz="2800" dirty="0"/>
              <a:t>of being chosen</a:t>
            </a:r>
          </a:p>
          <a:p>
            <a:r>
              <a:rPr lang="en-US" sz="2800" b="1" dirty="0"/>
              <a:t>Example</a:t>
            </a:r>
            <a:r>
              <a:rPr lang="en-US" sz="2800" dirty="0"/>
              <a:t>: if we roll a die several times, we expect to see:</a:t>
            </a:r>
          </a:p>
          <a:p>
            <a:pPr lvl="1"/>
            <a:r>
              <a:rPr lang="en-US" sz="2400" dirty="0"/>
              <a:t>1 roughly 1/6 of the time</a:t>
            </a:r>
          </a:p>
          <a:p>
            <a:pPr lvl="1"/>
            <a:r>
              <a:rPr lang="en-US" sz="2400" dirty="0"/>
              <a:t>2 roughly 1/6 of the time</a:t>
            </a:r>
          </a:p>
          <a:p>
            <a:pPr lvl="1"/>
            <a:r>
              <a:rPr lang="en-US" sz="2400" dirty="0"/>
              <a:t>3 roughly 1/6 of the time, etc.</a:t>
            </a:r>
          </a:p>
          <a:p>
            <a:r>
              <a:rPr lang="en-US" sz="2800" b="1" dirty="0"/>
              <a:t>On average</a:t>
            </a:r>
            <a:r>
              <a:rPr lang="en-US" sz="2800" dirty="0"/>
              <a:t> (over a large number of samples) the distribution is roughly uniform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4399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CE6BE9D-0C08-C249-E6DF-68B531886946}"/>
              </a:ext>
            </a:extLst>
          </p:cNvPr>
          <p:cNvSpPr txBox="1">
            <a:spLocks/>
          </p:cNvSpPr>
          <p:nvPr/>
        </p:nvSpPr>
        <p:spPr>
          <a:xfrm>
            <a:off x="4849089" y="1921417"/>
            <a:ext cx="5559523" cy="3015165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2" pitchFamily="18" charset="2"/>
              <a:buNone/>
            </a:pPr>
            <a:r>
              <a:rPr lang="en-US" sz="3200" dirty="0"/>
              <a:t>Is an even distribution </a:t>
            </a:r>
            <a:r>
              <a:rPr lang="en-US" sz="3200" b="1" dirty="0"/>
              <a:t>enough</a:t>
            </a:r>
            <a:r>
              <a:rPr lang="en-US" sz="32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74428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5B36F-1F98-3F46-BEC0-931BE4229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the die always rolled like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76A7C9-F3F9-464F-A9E3-7137374630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29462" b="32982"/>
          <a:stretch/>
        </p:blipFill>
        <p:spPr>
          <a:xfrm>
            <a:off x="3609109" y="1209004"/>
            <a:ext cx="7772400" cy="14928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A5B723-1646-6F48-A9C8-AF00538B56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29462" b="32982"/>
          <a:stretch/>
        </p:blipFill>
        <p:spPr>
          <a:xfrm>
            <a:off x="3609109" y="2720563"/>
            <a:ext cx="7772400" cy="14928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2A536D-1EF1-FF44-8E94-D1DE53469D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t="29462" b="32982"/>
          <a:stretch/>
        </p:blipFill>
        <p:spPr>
          <a:xfrm>
            <a:off x="3609109" y="4232121"/>
            <a:ext cx="7772400" cy="149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325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E082E-5822-A24C-9CDC-97DDAFC86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#2: unpredictable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7FE978-AE21-4345-9E95-85113990DE29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3656820" y="963029"/>
            <a:ext cx="5257800" cy="5257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E8103E-D0D4-8446-A3B3-9C119911EC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20468" t="14574" r="27004" b="6909"/>
          <a:stretch/>
        </p:blipFill>
        <p:spPr>
          <a:xfrm>
            <a:off x="9000930" y="2057824"/>
            <a:ext cx="2595325" cy="249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53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1AD8C-942C-3243-A780-33821592C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 #2: unpredictable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74BAF-96E9-B140-BC87-A1FC1ADAB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Randomness is more than ensuring that every value has an equal chance of being chosen</a:t>
            </a:r>
          </a:p>
          <a:p>
            <a:r>
              <a:rPr lang="en-US" sz="2400" dirty="0"/>
              <a:t>We also want each value to be </a:t>
            </a:r>
            <a:r>
              <a:rPr lang="en-US" sz="2400" b="1" dirty="0"/>
              <a:t>hard to predict</a:t>
            </a:r>
          </a:p>
          <a:p>
            <a:r>
              <a:rPr lang="en-US" sz="2400" b="1" dirty="0"/>
              <a:t>Specifically</a:t>
            </a:r>
            <a:r>
              <a:rPr lang="en-US" sz="2400" dirty="0"/>
              <a:t>: seeing several values in the series (“rolls”) shouldn’t help us </a:t>
            </a:r>
            <a:r>
              <a:rPr lang="en-US" sz="2400" b="1" dirty="0"/>
              <a:t>guess the next one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5821008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578</TotalTime>
  <Words>797</Words>
  <Application>Microsoft Macintosh PowerPoint</Application>
  <PresentationFormat>Widescreen</PresentationFormat>
  <Paragraphs>147</Paragraphs>
  <Slides>30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Consolas</vt:lpstr>
      <vt:lpstr>Corbel</vt:lpstr>
      <vt:lpstr>Courier</vt:lpstr>
      <vt:lpstr>Courier New</vt:lpstr>
      <vt:lpstr>Wingdings 2</vt:lpstr>
      <vt:lpstr>Frame</vt:lpstr>
      <vt:lpstr>Intro to Coding with Python– Random Module</vt:lpstr>
      <vt:lpstr>Plan for Today</vt:lpstr>
      <vt:lpstr>Discussion</vt:lpstr>
      <vt:lpstr>Expectation #1: even distribution</vt:lpstr>
      <vt:lpstr>Expectation #1: even distribution</vt:lpstr>
      <vt:lpstr>Discussion</vt:lpstr>
      <vt:lpstr>What if the die always rolled like this?</vt:lpstr>
      <vt:lpstr>Expectation #2: unpredictable</vt:lpstr>
      <vt:lpstr>Expectation #2: unpredictable</vt:lpstr>
      <vt:lpstr>Pseudorandom numbers</vt:lpstr>
      <vt:lpstr>Pseudorandom numbers</vt:lpstr>
      <vt:lpstr>Pseudorandom numbers</vt:lpstr>
      <vt:lpstr>Discussion</vt:lpstr>
      <vt:lpstr>The random module</vt:lpstr>
      <vt:lpstr>Generating a random float</vt:lpstr>
      <vt:lpstr>10-minute exercise: coin flip</vt:lpstr>
      <vt:lpstr>Discussion</vt:lpstr>
      <vt:lpstr>random floats in other ranges</vt:lpstr>
      <vt:lpstr>Generating a random integer</vt:lpstr>
      <vt:lpstr>Discussion</vt:lpstr>
      <vt:lpstr>Choosing a random item</vt:lpstr>
      <vt:lpstr>A common gotcha</vt:lpstr>
      <vt:lpstr>Discussion</vt:lpstr>
      <vt:lpstr>.choice(...) on strings</vt:lpstr>
      <vt:lpstr>A note on testing random programs</vt:lpstr>
      <vt:lpstr>A note on testing random programs</vt:lpstr>
      <vt:lpstr>A note on importing modules</vt:lpstr>
      <vt:lpstr>A note on importing modules</vt:lpstr>
      <vt:lpstr>A note on importing modules</vt:lpstr>
      <vt:lpstr>A note on importing modules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 E.</cp:lastModifiedBy>
  <cp:revision>23</cp:revision>
  <dcterms:created xsi:type="dcterms:W3CDTF">2023-08-03T18:49:17Z</dcterms:created>
  <dcterms:modified xsi:type="dcterms:W3CDTF">2024-01-29T12:11:04Z</dcterms:modified>
</cp:coreProperties>
</file>

<file path=docProps/thumbnail.jpeg>
</file>